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7" r:id="rId5"/>
    <p:sldId id="269" r:id="rId6"/>
    <p:sldId id="283" r:id="rId7"/>
    <p:sldId id="258" r:id="rId8"/>
    <p:sldId id="284" r:id="rId9"/>
    <p:sldId id="260" r:id="rId10"/>
    <p:sldId id="285" r:id="rId11"/>
    <p:sldId id="262" r:id="rId12"/>
    <p:sldId id="286" r:id="rId13"/>
    <p:sldId id="264" r:id="rId14"/>
    <p:sldId id="265" r:id="rId15"/>
    <p:sldId id="266" r:id="rId16"/>
    <p:sldId id="267" r:id="rId17"/>
    <p:sldId id="268" r:id="rId18"/>
    <p:sldId id="271" r:id="rId19"/>
    <p:sldId id="288" r:id="rId20"/>
    <p:sldId id="272" r:id="rId21"/>
    <p:sldId id="289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290" r:id="rId40"/>
    <p:sldId id="300" r:id="rId41"/>
    <p:sldId id="301" r:id="rId42"/>
    <p:sldId id="302" r:id="rId43"/>
    <p:sldId id="303" r:id="rId44"/>
    <p:sldId id="304" r:id="rId45"/>
    <p:sldId id="305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6E"/>
    <a:srgbClr val="0000FF"/>
    <a:srgbClr val="F93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6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84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33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51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187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04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2016/11/14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0193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2016/11/14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1245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11/14/2016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486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253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286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001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983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469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2016/11/14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38336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971118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2016/11/14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2792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490954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017515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381771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929559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928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638817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67628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7458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515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9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0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8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75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32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2016/11/14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1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11/14/2016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56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11/14/2016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8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7768" y="-348619"/>
            <a:ext cx="10163504" cy="2387600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these?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57" y="2038981"/>
            <a:ext cx="7561851" cy="47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It is 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altLang="zh-TW" sz="10000" dirty="0">
                <a:latin typeface="Comic Sans MS" panose="030F0702030302020204" pitchFamily="66" charset="0"/>
              </a:rPr>
              <a:t> orange.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They are orange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10000" dirty="0">
                <a:latin typeface="Comic Sans MS" panose="030F0702030302020204" pitchFamily="66" charset="0"/>
              </a:rPr>
              <a:t>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3" y="2311400"/>
            <a:ext cx="681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It is 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0000" dirty="0">
                <a:latin typeface="Comic Sans MS" panose="030F0702030302020204" pitchFamily="66" charset="0"/>
              </a:rPr>
              <a:t> papaya.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151993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They are papaya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10000" dirty="0">
                <a:latin typeface="Comic Sans MS" panose="030F0702030302020204" pitchFamily="66" charset="0"/>
              </a:rPr>
              <a:t>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151992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It is 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0000" dirty="0">
                <a:latin typeface="Comic Sans MS" panose="030F0702030302020204" pitchFamily="66" charset="0"/>
              </a:rPr>
              <a:t> grape.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49"/>
            <a:ext cx="8355724" cy="44953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21" y="3156882"/>
            <a:ext cx="3829979" cy="22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42887" y="41456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They are grape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10000" dirty="0">
                <a:latin typeface="Comic Sans MS" panose="030F0702030302020204" pitchFamily="66" charset="0"/>
              </a:rPr>
              <a:t>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151336"/>
            <a:ext cx="8420757" cy="46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0" y="0"/>
            <a:ext cx="3563007" cy="27839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5" y="0"/>
            <a:ext cx="3686819" cy="29098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" y="3229593"/>
            <a:ext cx="3711868" cy="27839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77" y="3229593"/>
            <a:ext cx="4183458" cy="27839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23732"/>
          <a:stretch/>
        </p:blipFill>
        <p:spPr>
          <a:xfrm>
            <a:off x="8599409" y="2990703"/>
            <a:ext cx="2565852" cy="31238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6782" r="13218" b="11195"/>
          <a:stretch/>
        </p:blipFill>
        <p:spPr>
          <a:xfrm>
            <a:off x="8226518" y="0"/>
            <a:ext cx="3436883" cy="290312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73325" y="-213881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grape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31296" y="-21388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orange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599409" y="989897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banana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6013494"/>
            <a:ext cx="433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watermelon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950596" y="5871532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apple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541799" y="5806132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papaya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73" y="3606115"/>
            <a:ext cx="5783709" cy="3251885"/>
          </a:xfrm>
          <a:prstGeom prst="rect">
            <a:avLst/>
          </a:prstGeom>
        </p:spPr>
      </p:pic>
      <p:sp>
        <p:nvSpPr>
          <p:cNvPr id="3" name="想法泡泡: 雲朵 2"/>
          <p:cNvSpPr/>
          <p:nvPr/>
        </p:nvSpPr>
        <p:spPr>
          <a:xfrm>
            <a:off x="462616" y="126152"/>
            <a:ext cx="10835640" cy="3438144"/>
          </a:xfrm>
          <a:prstGeom prst="cloudCallout">
            <a:avLst>
              <a:gd name="adj1" fmla="val 20823"/>
              <a:gd name="adj2" fmla="val 8249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Good job!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Let’s turn to page 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39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and listen to the story.</a:t>
            </a:r>
          </a:p>
        </p:txBody>
      </p:sp>
    </p:spTree>
    <p:extLst>
      <p:ext uri="{BB962C8B-B14F-4D97-AF65-F5344CB8AC3E}">
        <p14:creationId xmlns:p14="http://schemas.microsoft.com/office/powerpoint/2010/main" val="2611056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12"/>
            <a:ext cx="3369076" cy="33690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49" y="1713390"/>
            <a:ext cx="8303250" cy="506471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19596" y="168676"/>
            <a:ext cx="998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field trip</a:t>
            </a:r>
            <a:r>
              <a:rPr lang="zh-TW" altLang="en-US" sz="8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校外教學</a:t>
            </a:r>
          </a:p>
        </p:txBody>
      </p:sp>
    </p:spTree>
    <p:extLst>
      <p:ext uri="{BB962C8B-B14F-4D97-AF65-F5344CB8AC3E}">
        <p14:creationId xmlns:p14="http://schemas.microsoft.com/office/powerpoint/2010/main" val="3913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00" y="1696651"/>
            <a:ext cx="8544664" cy="4769913"/>
          </a:xfrm>
          <a:prstGeom prst="rect">
            <a:avLst/>
          </a:prstGeom>
        </p:spPr>
      </p:pic>
      <p:sp>
        <p:nvSpPr>
          <p:cNvPr id="5" name="矩形: 圓角 4"/>
          <p:cNvSpPr/>
          <p:nvPr/>
        </p:nvSpPr>
        <p:spPr>
          <a:xfrm>
            <a:off x="417250" y="97654"/>
            <a:ext cx="5282214" cy="13937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schemeClr val="tx1"/>
                </a:solidFill>
              </a:rPr>
              <a:t>Story Time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57777" y="220047"/>
            <a:ext cx="105200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Let’s be </a:t>
            </a:r>
            <a:r>
              <a:rPr kumimoji="0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Lickitung</a:t>
            </a:r>
            <a:r>
              <a:rPr kumimoji="0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to read aloud!</a:t>
            </a:r>
            <a:endParaRPr kumimoji="0" lang="zh-TW" altLang="en-US" sz="6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2509974"/>
            <a:ext cx="6950788" cy="41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16" y="0"/>
            <a:ext cx="9199084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886"/>
            <a:ext cx="3720114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07953" y="354752"/>
            <a:ext cx="6507332" cy="1873188"/>
          </a:xfrm>
          <a:prstGeom prst="cloudCallout">
            <a:avLst>
              <a:gd name="adj1" fmla="val -6196"/>
              <a:gd name="adj2" fmla="val 10158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Wow! </a:t>
            </a:r>
          </a:p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</a:t>
            </a:r>
            <a:r>
              <a:rPr lang="en-US" altLang="zh-TW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5" y="2955032"/>
            <a:ext cx="2514605" cy="3727712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2862072" y="5499356"/>
            <a:ext cx="6091430" cy="1271016"/>
          </a:xfrm>
          <a:prstGeom prst="wedgeEllipseCallout">
            <a:avLst>
              <a:gd name="adj1" fmla="val 49950"/>
              <a:gd name="adj2" fmla="val -1288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papayas.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like papayas?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es, I do.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23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5" y="2809875"/>
            <a:ext cx="2381250" cy="4048125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3330546" y="616169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these?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9" y="1917577"/>
            <a:ext cx="3533548" cy="4940423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8058515" y="907366"/>
            <a:ext cx="3774463" cy="1271016"/>
          </a:xfrm>
          <a:prstGeom prst="wedgeEllipseCallout">
            <a:avLst>
              <a:gd name="adj1" fmla="val -22030"/>
              <a:gd name="adj2" fmla="val 10162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bananas.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09" y="-66675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6" y="2675699"/>
            <a:ext cx="3408936" cy="4125987"/>
          </a:xfrm>
          <a:prstGeom prst="rect">
            <a:avLst/>
          </a:prstGeom>
        </p:spPr>
      </p:pic>
      <p:sp>
        <p:nvSpPr>
          <p:cNvPr id="9" name="語音泡泡: 橢圓形 8"/>
          <p:cNvSpPr/>
          <p:nvPr/>
        </p:nvSpPr>
        <p:spPr>
          <a:xfrm>
            <a:off x="1191289" y="4200982"/>
            <a:ext cx="3774463" cy="1271016"/>
          </a:xfrm>
          <a:prstGeom prst="wedgeEllipseCallout">
            <a:avLst>
              <a:gd name="adj1" fmla="val 69935"/>
              <a:gd name="adj2" fmla="val -8486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oranges.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86" y="2753561"/>
            <a:ext cx="2381250" cy="4048125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7511929" y="580658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</a:t>
            </a:r>
            <a:r>
              <a:rPr lang="en-US" altLang="zh-TW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those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6637" y="914399"/>
            <a:ext cx="3939311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No,I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don’t.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like oranges?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04" y="2778711"/>
            <a:ext cx="3039878" cy="418582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7936637" y="275209"/>
            <a:ext cx="3939311" cy="1675080"/>
          </a:xfrm>
          <a:prstGeom prst="wedgeEllipseCallout">
            <a:avLst>
              <a:gd name="adj1" fmla="val -33793"/>
              <a:gd name="adj2" fmla="val 11701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Look,Dino!</a:t>
            </a: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Apples.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4" y="3417903"/>
            <a:ext cx="2638301" cy="3440097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59943" y="1365825"/>
            <a:ext cx="4262978" cy="1722268"/>
          </a:xfrm>
          <a:prstGeom prst="cloudCallout">
            <a:avLst>
              <a:gd name="adj1" fmla="val 20357"/>
              <a:gd name="adj2" fmla="val 822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Great! I like apples.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8" y="0"/>
            <a:ext cx="6511722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267">
            <a:off x="7266551" y="710436"/>
            <a:ext cx="1765728" cy="205655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658429" y="877579"/>
            <a:ext cx="4262978" cy="1722268"/>
          </a:xfrm>
          <a:prstGeom prst="cloudCallout">
            <a:avLst>
              <a:gd name="adj1" fmla="val 76793"/>
              <a:gd name="adj2" fmla="val -4198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Yummy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7" y="3180425"/>
            <a:ext cx="4486106" cy="3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4" y="2299871"/>
            <a:ext cx="3214271" cy="32142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12023" y="3640401"/>
            <a:ext cx="150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Hello!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9317"/>
            <a:ext cx="3953381" cy="4558683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12388" y="301841"/>
            <a:ext cx="5176529" cy="1722268"/>
          </a:xfrm>
          <a:prstGeom prst="cloudCallout">
            <a:avLst>
              <a:gd name="adj1" fmla="val -24208"/>
              <a:gd name="adj2" fmla="val 9255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uck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! I don’t like worms.</a:t>
            </a:r>
            <a:endParaRPr lang="zh-TW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05" y="0"/>
            <a:ext cx="406689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34187"/>
          </a:xfrm>
        </p:spPr>
      </p:pic>
    </p:spTree>
    <p:extLst>
      <p:ext uri="{BB962C8B-B14F-4D97-AF65-F5344CB8AC3E}">
        <p14:creationId xmlns:p14="http://schemas.microsoft.com/office/powerpoint/2010/main" val="27618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16" y="0"/>
            <a:ext cx="9199084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886"/>
            <a:ext cx="3720114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07953" y="354752"/>
            <a:ext cx="6507332" cy="1873188"/>
          </a:xfrm>
          <a:prstGeom prst="cloudCallout">
            <a:avLst>
              <a:gd name="adj1" fmla="val -6196"/>
              <a:gd name="adj2" fmla="val 10158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Wow!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are these?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5" y="2955032"/>
            <a:ext cx="2514605" cy="3727712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2862072" y="5499356"/>
            <a:ext cx="6091430" cy="1271016"/>
          </a:xfrm>
          <a:prstGeom prst="wedgeEllipseCallout">
            <a:avLst>
              <a:gd name="adj1" fmla="val 49950"/>
              <a:gd name="adj2" fmla="val -1288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They’re papayas.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6745" y="504496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6745" y="3520964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What are these?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6745" y="2012730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latin typeface="Comic Sans MS" panose="030F0702030302020204" pitchFamily="66" charset="0"/>
              </a:rPr>
              <a:t>It’s a/an ___.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7614" y="5029198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____s. 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papayas?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es, I do.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95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5" y="2809875"/>
            <a:ext cx="2381250" cy="4048125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3330546" y="616169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are these?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9" y="1917577"/>
            <a:ext cx="3533548" cy="4940423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8058515" y="907366"/>
            <a:ext cx="3774463" cy="1271016"/>
          </a:xfrm>
          <a:prstGeom prst="wedgeEllipseCallout">
            <a:avLst>
              <a:gd name="adj1" fmla="val -22030"/>
              <a:gd name="adj2" fmla="val 10162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They’re bananas.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09" y="-66675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6" y="2675699"/>
            <a:ext cx="3408936" cy="4125987"/>
          </a:xfrm>
          <a:prstGeom prst="rect">
            <a:avLst/>
          </a:prstGeom>
        </p:spPr>
      </p:pic>
      <p:sp>
        <p:nvSpPr>
          <p:cNvPr id="9" name="語音泡泡: 橢圓形 8"/>
          <p:cNvSpPr/>
          <p:nvPr/>
        </p:nvSpPr>
        <p:spPr>
          <a:xfrm>
            <a:off x="1191289" y="4200982"/>
            <a:ext cx="3774463" cy="1271016"/>
          </a:xfrm>
          <a:prstGeom prst="wedgeEllipseCallout">
            <a:avLst>
              <a:gd name="adj1" fmla="val 69935"/>
              <a:gd name="adj2" fmla="val -8486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They’re oranges.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86" y="2753561"/>
            <a:ext cx="2381250" cy="4048125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7511929" y="580658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are those?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6637" y="914399"/>
            <a:ext cx="3939311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No,I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 don’t.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like oranges?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04" y="2778711"/>
            <a:ext cx="3039878" cy="418582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7936637" y="275209"/>
            <a:ext cx="3939311" cy="1675080"/>
          </a:xfrm>
          <a:prstGeom prst="wedgeEllipseCallout">
            <a:avLst>
              <a:gd name="adj1" fmla="val -33793"/>
              <a:gd name="adj2" fmla="val 11701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Look,Dino!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Apples.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4" y="3417903"/>
            <a:ext cx="2638301" cy="3440097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59943" y="1365825"/>
            <a:ext cx="4262978" cy="1722268"/>
          </a:xfrm>
          <a:prstGeom prst="cloudCallout">
            <a:avLst>
              <a:gd name="adj1" fmla="val 20357"/>
              <a:gd name="adj2" fmla="val 822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Great! I like apples.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8" y="0"/>
            <a:ext cx="6511722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267">
            <a:off x="7266551" y="710436"/>
            <a:ext cx="1765728" cy="205655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658429" y="877579"/>
            <a:ext cx="4262978" cy="1722268"/>
          </a:xfrm>
          <a:prstGeom prst="cloudCallout">
            <a:avLst>
              <a:gd name="adj1" fmla="val 76793"/>
              <a:gd name="adj2" fmla="val -4198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Yummy!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7" y="3180425"/>
            <a:ext cx="4486106" cy="3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4" y="2299871"/>
            <a:ext cx="3214271" cy="32142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12023" y="3640401"/>
            <a:ext cx="150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Hello!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9317"/>
            <a:ext cx="3953381" cy="4558683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12388" y="301841"/>
            <a:ext cx="5176529" cy="1722268"/>
          </a:xfrm>
          <a:prstGeom prst="cloudCallout">
            <a:avLst>
              <a:gd name="adj1" fmla="val -24208"/>
              <a:gd name="adj2" fmla="val 9255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uck! I don’t like worms.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05" y="0"/>
            <a:ext cx="406689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1 → </a:t>
            </a:r>
            <a:r>
              <a:rPr lang="en-US" altLang="zh-TW" sz="4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Group 1/3/5 read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2 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→ Group 2/4 read  </a:t>
            </a:r>
          </a:p>
          <a:p>
            <a:pPr lvl="0"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3 → </a:t>
            </a:r>
            <a:r>
              <a:rPr lang="en-US" altLang="zh-TW" sz="4800" b="1" kern="0" noProof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TW" sz="4800" b="1" kern="0" dirty="0" err="1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ute</a:t>
            </a:r>
            <a:r>
              <a:rPr lang="en-US" altLang="zh-TW" sz="48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(lips read)</a:t>
            </a:r>
            <a:endParaRPr lang="en-US" altLang="zh-TW" sz="4800" b="1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4 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→ Mandy reads (Find mistake)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5 → Free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6 →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9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54480" y="402336"/>
            <a:ext cx="99212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this / that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440" y="3452217"/>
            <a:ext cx="1210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0" dirty="0">
                <a:latin typeface="Comic Sans MS" panose="030F0702030302020204" pitchFamily="66" charset="0"/>
              </a:rPr>
              <a:t>these / those</a:t>
            </a:r>
            <a:endParaRPr lang="zh-TW" altLang="en-US" sz="14000" dirty="0">
              <a:latin typeface="Comic Sans MS" panose="030F0702030302020204" pitchFamily="66" charset="0"/>
            </a:endParaRPr>
          </a:p>
        </p:txBody>
      </p:sp>
      <p:sp>
        <p:nvSpPr>
          <p:cNvPr id="4" name="箭號: 向下 3"/>
          <p:cNvSpPr/>
          <p:nvPr/>
        </p:nvSpPr>
        <p:spPr>
          <a:xfrm>
            <a:off x="2788920" y="2615184"/>
            <a:ext cx="841248" cy="1252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下 4"/>
          <p:cNvSpPr/>
          <p:nvPr/>
        </p:nvSpPr>
        <p:spPr>
          <a:xfrm>
            <a:off x="8967216" y="2615184"/>
            <a:ext cx="841248" cy="1252728"/>
          </a:xfrm>
          <a:prstGeom prst="downArrow">
            <a:avLst/>
          </a:prstGeom>
          <a:solidFill>
            <a:srgbClr val="F13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/>
          <p:cNvSpPr/>
          <p:nvPr/>
        </p:nvSpPr>
        <p:spPr>
          <a:xfrm>
            <a:off x="192024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246888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10183368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那個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0430256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那些</a:t>
            </a:r>
          </a:p>
        </p:txBody>
      </p:sp>
    </p:spTree>
    <p:extLst>
      <p:ext uri="{BB962C8B-B14F-4D97-AF65-F5344CB8AC3E}">
        <p14:creationId xmlns:p14="http://schemas.microsoft.com/office/powerpoint/2010/main" val="4096420035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b="46071"/>
          <a:stretch/>
        </p:blipFill>
        <p:spPr>
          <a:xfrm>
            <a:off x="1" y="1109708"/>
            <a:ext cx="6409944" cy="41813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51797" r="3550"/>
          <a:stretch/>
        </p:blipFill>
        <p:spPr>
          <a:xfrm>
            <a:off x="6089905" y="1109708"/>
            <a:ext cx="6102095" cy="43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3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It is 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0000" dirty="0">
                <a:latin typeface="Comic Sans MS" panose="030F0702030302020204" pitchFamily="66" charset="0"/>
              </a:rPr>
              <a:t> banana.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1901551"/>
            <a:ext cx="8850367" cy="49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276"/>
            <a:ext cx="12212333" cy="520245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66983" y="4669654"/>
            <a:ext cx="1269506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70150" y="4669654"/>
            <a:ext cx="1075870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168491" y="4669654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58757" y="4706916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91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3" y="1854657"/>
            <a:ext cx="7688063" cy="50033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1640" y="310718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latin typeface="Comic Sans MS" panose="030F0702030302020204" pitchFamily="66" charset="0"/>
              </a:rPr>
              <a:t>_______</a:t>
            </a:r>
            <a:r>
              <a:rPr lang="zh-TW" altLang="en-US" sz="8800" dirty="0">
                <a:latin typeface="Comic Sans MS" panose="030F0702030302020204" pitchFamily="66" charset="0"/>
              </a:rPr>
              <a:t> </a:t>
            </a:r>
            <a:r>
              <a:rPr lang="en-US" altLang="zh-TW" sz="8800" dirty="0">
                <a:latin typeface="Comic Sans MS" panose="030F0702030302020204" pitchFamily="66" charset="0"/>
              </a:rPr>
              <a:t>are apples.</a:t>
            </a:r>
            <a:endParaRPr lang="zh-TW" altLang="en-US" sz="88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58283" y="479394"/>
            <a:ext cx="346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endParaRPr lang="zh-TW" alt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04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25" y="2745350"/>
            <a:ext cx="1652310" cy="24809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21" y="2104008"/>
            <a:ext cx="4753992" cy="47539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10828" y="266329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latin typeface="Comic Sans MS" panose="030F0702030302020204" pitchFamily="66" charset="0"/>
              </a:rPr>
              <a:t>_____</a:t>
            </a:r>
            <a:r>
              <a:rPr lang="zh-TW" altLang="en-US" sz="8800" dirty="0">
                <a:latin typeface="Comic Sans MS" panose="030F0702030302020204" pitchFamily="66" charset="0"/>
              </a:rPr>
              <a:t> </a:t>
            </a:r>
            <a:r>
              <a:rPr lang="en-US" altLang="zh-TW" sz="8800" dirty="0">
                <a:latin typeface="Comic Sans MS" panose="030F0702030302020204" pitchFamily="66" charset="0"/>
              </a:rPr>
              <a:t>is a pineapple.</a:t>
            </a:r>
            <a:endParaRPr lang="zh-TW" altLang="en-US" sz="88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13390" y="38494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84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93" y="4376987"/>
            <a:ext cx="3019148" cy="24810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67" y="146443"/>
            <a:ext cx="2286371" cy="2286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9"/>
          <a:stretch/>
        </p:blipFill>
        <p:spPr>
          <a:xfrm>
            <a:off x="9046344" y="146443"/>
            <a:ext cx="2414727" cy="14935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1803"/>
          <a:stretch/>
        </p:blipFill>
        <p:spPr>
          <a:xfrm>
            <a:off x="8851036" y="1659755"/>
            <a:ext cx="3222595" cy="12656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41538" y="1999613"/>
            <a:ext cx="11381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latin typeface="Comic Sans MS" panose="030F0702030302020204" pitchFamily="66" charset="0"/>
              </a:rPr>
              <a:t>_____</a:t>
            </a:r>
            <a:r>
              <a:rPr lang="zh-TW" altLang="en-US" sz="8800" dirty="0">
                <a:latin typeface="Comic Sans MS" panose="030F0702030302020204" pitchFamily="66" charset="0"/>
              </a:rPr>
              <a:t> </a:t>
            </a:r>
            <a:r>
              <a:rPr lang="en-US" altLang="zh-TW" sz="8800" dirty="0">
                <a:latin typeface="Comic Sans MS" panose="030F0702030302020204" pitchFamily="66" charset="0"/>
              </a:rPr>
              <a:t>are pens, pineapples and apples.</a:t>
            </a:r>
            <a:endParaRPr lang="zh-TW" altLang="en-US" sz="8800" dirty="0"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22773" y="206282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Those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84" y="935503"/>
            <a:ext cx="8685286" cy="45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34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53248" y="375482"/>
            <a:ext cx="110120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0000" dirty="0">
                <a:latin typeface="Comic Sans MS" panose="030F0702030302020204" pitchFamily="66" charset="0"/>
              </a:rPr>
              <a:t>They are banana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10000" dirty="0">
                <a:latin typeface="Comic Sans MS" panose="030F0702030302020204" pitchFamily="66" charset="0"/>
              </a:rPr>
              <a:t>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1975287"/>
            <a:ext cx="6327884" cy="4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dirty="0">
                <a:latin typeface="Comic Sans MS" panose="030F0702030302020204" pitchFamily="66" charset="0"/>
              </a:rPr>
              <a:t>It is 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altLang="zh-TW" sz="10000" dirty="0">
                <a:latin typeface="Comic Sans MS" panose="030F0702030302020204" pitchFamily="66" charset="0"/>
              </a:rPr>
              <a:t> apple.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11206" y="5974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0000" dirty="0">
                <a:latin typeface="Comic Sans MS" panose="030F0702030302020204" pitchFamily="66" charset="0"/>
              </a:rPr>
              <a:t>They are apple</a:t>
            </a:r>
            <a:r>
              <a:rPr lang="en-US" altLang="zh-TW" sz="10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10000" dirty="0">
                <a:latin typeface="Comic Sans MS" panose="030F0702030302020204" pitchFamily="66" charset="0"/>
              </a:rPr>
              <a:t>.</a:t>
            </a:r>
            <a:endParaRPr lang="zh-TW" altLang="en-US" sz="10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311948"/>
            <a:ext cx="8103476" cy="4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9000" dirty="0">
                <a:latin typeface="Comic Sans MS" panose="030F0702030302020204" pitchFamily="66" charset="0"/>
              </a:rPr>
              <a:t>It is </a:t>
            </a:r>
            <a:r>
              <a:rPr lang="en-US" altLang="zh-TW" sz="9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9000" dirty="0">
                <a:latin typeface="Comic Sans MS" panose="030F0702030302020204" pitchFamily="66" charset="0"/>
              </a:rPr>
              <a:t> watermelon.</a:t>
            </a:r>
            <a:endParaRPr lang="zh-TW" altLang="en-US" sz="9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9000" dirty="0">
                <a:latin typeface="Comic Sans MS" panose="030F0702030302020204" pitchFamily="66" charset="0"/>
              </a:rPr>
              <a:t>They are watermelon</a:t>
            </a:r>
            <a:r>
              <a:rPr lang="en-US" altLang="zh-TW" sz="9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9000" dirty="0">
                <a:latin typeface="Comic Sans MS" panose="030F0702030302020204" pitchFamily="66" charset="0"/>
              </a:rPr>
              <a:t>.</a:t>
            </a:r>
            <a:endParaRPr lang="zh-TW" altLang="en-US" sz="9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4" y="1980543"/>
            <a:ext cx="9029043" cy="48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291</Words>
  <Application>Microsoft Office PowerPoint</Application>
  <PresentationFormat>寬螢幕</PresentationFormat>
  <Paragraphs>82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43</vt:i4>
      </vt:variant>
    </vt:vector>
  </HeadingPairs>
  <TitlesOfParts>
    <vt:vector size="53" baseType="lpstr">
      <vt:lpstr>微軟正黑體</vt:lpstr>
      <vt:lpstr>新細明體</vt:lpstr>
      <vt:lpstr>Arial</vt:lpstr>
      <vt:lpstr>Calibri</vt:lpstr>
      <vt:lpstr>Calibri Light</vt:lpstr>
      <vt:lpstr>Cambria</vt:lpstr>
      <vt:lpstr>Comic Sans MS</vt:lpstr>
      <vt:lpstr>Office 佈景主題</vt:lpstr>
      <vt:lpstr>Back to School 16x9</vt:lpstr>
      <vt:lpstr>回顧</vt:lpstr>
      <vt:lpstr>What are these?</vt:lpstr>
      <vt:lpstr>PowerPoint 簡報</vt:lpstr>
      <vt:lpstr>PowerPoint 簡報</vt:lpstr>
      <vt:lpstr>It is a banana.</vt:lpstr>
      <vt:lpstr>PowerPoint 簡報</vt:lpstr>
      <vt:lpstr>It is an apple.</vt:lpstr>
      <vt:lpstr>PowerPoint 簡報</vt:lpstr>
      <vt:lpstr>It is a watermelon.</vt:lpstr>
      <vt:lpstr>They are watermelons.</vt:lpstr>
      <vt:lpstr>It is an orange.</vt:lpstr>
      <vt:lpstr>They are oranges.</vt:lpstr>
      <vt:lpstr>It is a papaya.</vt:lpstr>
      <vt:lpstr>They are papayas.</vt:lpstr>
      <vt:lpstr>It is a grape.</vt:lpstr>
      <vt:lpstr>They are grapes.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56</cp:revision>
  <dcterms:created xsi:type="dcterms:W3CDTF">2016-11-08T07:05:37Z</dcterms:created>
  <dcterms:modified xsi:type="dcterms:W3CDTF">2016-11-14T05:03:33Z</dcterms:modified>
</cp:coreProperties>
</file>